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oppins Light" panose="00000400000000000000" pitchFamily="2" charset="0"/>
      <p:regular r:id="rId13"/>
    </p:embeddedFont>
    <p:embeddedFont>
      <p:font typeface="Roboto Light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47FC25-A3A4-45E3-B4E7-12ED87D0060F}" v="7" dt="2025-11-30T16:48:31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5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hilesh krishna" userId="42a941b08b46a479" providerId="LiveId" clId="{4E10017B-7D62-4D80-BF53-2226B30AF8D5}"/>
    <pc:docChg chg="modSld">
      <pc:chgData name="akhilesh krishna" userId="42a941b08b46a479" providerId="LiveId" clId="{4E10017B-7D62-4D80-BF53-2226B30AF8D5}" dt="2025-11-30T16:49:17.933" v="16" actId="1076"/>
      <pc:docMkLst>
        <pc:docMk/>
      </pc:docMkLst>
      <pc:sldChg chg="addSp modSp mod">
        <pc:chgData name="akhilesh krishna" userId="42a941b08b46a479" providerId="LiveId" clId="{4E10017B-7D62-4D80-BF53-2226B30AF8D5}" dt="2025-11-30T16:47:08.039" v="2" actId="1076"/>
        <pc:sldMkLst>
          <pc:docMk/>
          <pc:sldMk cId="0" sldId="257"/>
        </pc:sldMkLst>
        <pc:spChg chg="add mod">
          <ac:chgData name="akhilesh krishna" userId="42a941b08b46a479" providerId="LiveId" clId="{4E10017B-7D62-4D80-BF53-2226B30AF8D5}" dt="2025-11-30T16:47:08.039" v="2" actId="1076"/>
          <ac:spMkLst>
            <pc:docMk/>
            <pc:sldMk cId="0" sldId="257"/>
            <ac:spMk id="28" creationId="{D66A7EBD-876D-5736-A2F1-8757E2826DFF}"/>
          </ac:spMkLst>
        </pc:spChg>
      </pc:sldChg>
      <pc:sldChg chg="addSp modSp">
        <pc:chgData name="akhilesh krishna" userId="42a941b08b46a479" providerId="LiveId" clId="{4E10017B-7D62-4D80-BF53-2226B30AF8D5}" dt="2025-11-30T16:47:28.876" v="3"/>
        <pc:sldMkLst>
          <pc:docMk/>
          <pc:sldMk cId="0" sldId="258"/>
        </pc:sldMkLst>
        <pc:spChg chg="add mod">
          <ac:chgData name="akhilesh krishna" userId="42a941b08b46a479" providerId="LiveId" clId="{4E10017B-7D62-4D80-BF53-2226B30AF8D5}" dt="2025-11-30T16:47:28.876" v="3"/>
          <ac:spMkLst>
            <pc:docMk/>
            <pc:sldMk cId="0" sldId="258"/>
            <ac:spMk id="14" creationId="{23ED8891-C5E7-05E8-91B8-173EACFE861B}"/>
          </ac:spMkLst>
        </pc:spChg>
      </pc:sldChg>
      <pc:sldChg chg="addSp modSp mod">
        <pc:chgData name="akhilesh krishna" userId="42a941b08b46a479" providerId="LiveId" clId="{4E10017B-7D62-4D80-BF53-2226B30AF8D5}" dt="2025-11-30T16:47:42.606" v="5" actId="1076"/>
        <pc:sldMkLst>
          <pc:docMk/>
          <pc:sldMk cId="0" sldId="259"/>
        </pc:sldMkLst>
        <pc:spChg chg="add mod">
          <ac:chgData name="akhilesh krishna" userId="42a941b08b46a479" providerId="LiveId" clId="{4E10017B-7D62-4D80-BF53-2226B30AF8D5}" dt="2025-11-30T16:47:42.606" v="5" actId="1076"/>
          <ac:spMkLst>
            <pc:docMk/>
            <pc:sldMk cId="0" sldId="259"/>
            <ac:spMk id="18" creationId="{CF674375-E3C5-C1AD-92F6-F0F43889DEB7}"/>
          </ac:spMkLst>
        </pc:spChg>
      </pc:sldChg>
      <pc:sldChg chg="addSp modSp mod">
        <pc:chgData name="akhilesh krishna" userId="42a941b08b46a479" providerId="LiveId" clId="{4E10017B-7D62-4D80-BF53-2226B30AF8D5}" dt="2025-11-30T16:47:58.454" v="7" actId="14100"/>
        <pc:sldMkLst>
          <pc:docMk/>
          <pc:sldMk cId="0" sldId="260"/>
        </pc:sldMkLst>
        <pc:spChg chg="add mod">
          <ac:chgData name="akhilesh krishna" userId="42a941b08b46a479" providerId="LiveId" clId="{4E10017B-7D62-4D80-BF53-2226B30AF8D5}" dt="2025-11-30T16:47:58.454" v="7" actId="14100"/>
          <ac:spMkLst>
            <pc:docMk/>
            <pc:sldMk cId="0" sldId="260"/>
            <ac:spMk id="16" creationId="{D260AA57-D927-40DA-62E5-444D81C31FCB}"/>
          </ac:spMkLst>
        </pc:spChg>
      </pc:sldChg>
      <pc:sldChg chg="addSp modSp mod">
        <pc:chgData name="akhilesh krishna" userId="42a941b08b46a479" providerId="LiveId" clId="{4E10017B-7D62-4D80-BF53-2226B30AF8D5}" dt="2025-11-30T16:48:09.389" v="9" actId="14100"/>
        <pc:sldMkLst>
          <pc:docMk/>
          <pc:sldMk cId="0" sldId="261"/>
        </pc:sldMkLst>
        <pc:spChg chg="add mod">
          <ac:chgData name="akhilesh krishna" userId="42a941b08b46a479" providerId="LiveId" clId="{4E10017B-7D62-4D80-BF53-2226B30AF8D5}" dt="2025-11-30T16:48:09.389" v="9" actId="14100"/>
          <ac:spMkLst>
            <pc:docMk/>
            <pc:sldMk cId="0" sldId="261"/>
            <ac:spMk id="21" creationId="{A01EBDA9-AAF4-71B3-BF3D-AEC3564B96B6}"/>
          </ac:spMkLst>
        </pc:spChg>
      </pc:sldChg>
      <pc:sldChg chg="addSp modSp mod">
        <pc:chgData name="akhilesh krishna" userId="42a941b08b46a479" providerId="LiveId" clId="{4E10017B-7D62-4D80-BF53-2226B30AF8D5}" dt="2025-11-30T16:48:16.322" v="11" actId="14100"/>
        <pc:sldMkLst>
          <pc:docMk/>
          <pc:sldMk cId="0" sldId="262"/>
        </pc:sldMkLst>
        <pc:spChg chg="add mod">
          <ac:chgData name="akhilesh krishna" userId="42a941b08b46a479" providerId="LiveId" clId="{4E10017B-7D62-4D80-BF53-2226B30AF8D5}" dt="2025-11-30T16:48:16.322" v="11" actId="14100"/>
          <ac:spMkLst>
            <pc:docMk/>
            <pc:sldMk cId="0" sldId="262"/>
            <ac:spMk id="19" creationId="{DF217FD2-D903-D473-8050-2132D8AA9CBC}"/>
          </ac:spMkLst>
        </pc:spChg>
      </pc:sldChg>
      <pc:sldChg chg="addSp modSp mod">
        <pc:chgData name="akhilesh krishna" userId="42a941b08b46a479" providerId="LiveId" clId="{4E10017B-7D62-4D80-BF53-2226B30AF8D5}" dt="2025-11-30T16:48:26.042" v="13" actId="14100"/>
        <pc:sldMkLst>
          <pc:docMk/>
          <pc:sldMk cId="0" sldId="263"/>
        </pc:sldMkLst>
        <pc:spChg chg="add mod">
          <ac:chgData name="akhilesh krishna" userId="42a941b08b46a479" providerId="LiveId" clId="{4E10017B-7D62-4D80-BF53-2226B30AF8D5}" dt="2025-11-30T16:48:26.042" v="13" actId="14100"/>
          <ac:spMkLst>
            <pc:docMk/>
            <pc:sldMk cId="0" sldId="263"/>
            <ac:spMk id="15" creationId="{B5C2C646-F2C7-168E-204A-C224B0C37318}"/>
          </ac:spMkLst>
        </pc:spChg>
      </pc:sldChg>
      <pc:sldChg chg="addSp modSp mod">
        <pc:chgData name="akhilesh krishna" userId="42a941b08b46a479" providerId="LiveId" clId="{4E10017B-7D62-4D80-BF53-2226B30AF8D5}" dt="2025-11-30T16:48:34.276" v="15" actId="14100"/>
        <pc:sldMkLst>
          <pc:docMk/>
          <pc:sldMk cId="0" sldId="264"/>
        </pc:sldMkLst>
        <pc:spChg chg="add mod">
          <ac:chgData name="akhilesh krishna" userId="42a941b08b46a479" providerId="LiveId" clId="{4E10017B-7D62-4D80-BF53-2226B30AF8D5}" dt="2025-11-30T16:48:34.276" v="15" actId="14100"/>
          <ac:spMkLst>
            <pc:docMk/>
            <pc:sldMk cId="0" sldId="264"/>
            <ac:spMk id="21" creationId="{493A0CB5-3959-5821-DF76-57CAF3B86333}"/>
          </ac:spMkLst>
        </pc:spChg>
      </pc:sldChg>
      <pc:sldChg chg="modSp mod">
        <pc:chgData name="akhilesh krishna" userId="42a941b08b46a479" providerId="LiveId" clId="{4E10017B-7D62-4D80-BF53-2226B30AF8D5}" dt="2025-11-30T16:49:17.933" v="16" actId="1076"/>
        <pc:sldMkLst>
          <pc:docMk/>
          <pc:sldMk cId="0" sldId="265"/>
        </pc:sldMkLst>
        <pc:picChg chg="mod">
          <ac:chgData name="akhilesh krishna" userId="42a941b08b46a479" providerId="LiveId" clId="{4E10017B-7D62-4D80-BF53-2226B30AF8D5}" dt="2025-11-30T16:49:17.933" v="16" actId="1076"/>
          <ac:picMkLst>
            <pc:docMk/>
            <pc:sldMk cId="0" sldId="265"/>
            <ac:picMk id="2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9358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Unlocking Insights: Keyword &amp; Keyphrase Extraction Web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 an age of ever-increasing digital content, extracting meaningful insights has become paramount. Our project introduces a sophisticated yet accessible web application designed to distill vast amounts of text into essential keywords and keyphrases.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24481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Conclusion &amp; Future Horizons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82212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project successfully delivers a powerful, user-friendly tool, with exciting prospects for future enhancements.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18075" y="1201936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Conclusion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3089196" y="2321719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100%</a:t>
            </a:r>
            <a:endParaRPr lang="en-US" sz="22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200" y="1612940"/>
            <a:ext cx="1701165" cy="170116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078004" y="345578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Success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396835" y="374630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Successfully built a lightweight, accurate, and user-friendly keyword extraction web application.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3089196" y="4891683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Dual Power</a:t>
            </a:r>
            <a:endParaRPr lang="en-US" sz="22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200" y="4182904"/>
            <a:ext cx="1701165" cy="170116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059787" y="6025753"/>
            <a:ext cx="145399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Combined Strengths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396835" y="631626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Leveraged TF-IDF for comprehensive keyword extraction.</a:t>
            </a:r>
            <a:endParaRPr lang="en-US" sz="850" dirty="0"/>
          </a:p>
        </p:txBody>
      </p:sp>
      <p:sp>
        <p:nvSpPr>
          <p:cNvPr id="13" name="Text 9"/>
          <p:cNvSpPr/>
          <p:nvPr/>
        </p:nvSpPr>
        <p:spPr>
          <a:xfrm>
            <a:off x="3089196" y="7461647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Portable</a:t>
            </a:r>
            <a:endParaRPr lang="en-US" sz="22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081" y="6635115"/>
            <a:ext cx="1701165" cy="170116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066931" y="8595717"/>
            <a:ext cx="143982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Efficient Architecture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396835" y="888623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Flask + SQLite architecture provides excellent portability and fast performance.</a:t>
            </a:r>
            <a:endParaRPr lang="en-US" sz="850" dirty="0"/>
          </a:p>
        </p:txBody>
      </p:sp>
      <p:sp>
        <p:nvSpPr>
          <p:cNvPr id="17" name="Text 12"/>
          <p:cNvSpPr/>
          <p:nvPr/>
        </p:nvSpPr>
        <p:spPr>
          <a:xfrm>
            <a:off x="7461171" y="1244441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Scope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7176849" y="134306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Integrate advanced Transformer models (BERT, GPT) for enhanced semantic keyword extraction.</a:t>
            </a:r>
            <a:endParaRPr lang="en-US" sz="850" dirty="0"/>
          </a:p>
        </p:txBody>
      </p:sp>
      <p:sp>
        <p:nvSpPr>
          <p:cNvPr id="19" name="Text 14"/>
          <p:cNvSpPr/>
          <p:nvPr/>
        </p:nvSpPr>
        <p:spPr>
          <a:xfrm>
            <a:off x="7461171" y="179153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Deploy as a REST API to support mobile and desktop applications.</a:t>
            </a:r>
            <a:endParaRPr lang="en-US" sz="850" dirty="0"/>
          </a:p>
        </p:txBody>
      </p:sp>
      <p:sp>
        <p:nvSpPr>
          <p:cNvPr id="20" name="Text 15"/>
          <p:cNvSpPr/>
          <p:nvPr/>
        </p:nvSpPr>
        <p:spPr>
          <a:xfrm>
            <a:off x="7461171" y="201263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 multilingual support with automatic language detection for global reach.</a:t>
            </a:r>
            <a:endParaRPr lang="en-US" sz="850" dirty="0"/>
          </a:p>
        </p:txBody>
      </p:sp>
      <p:sp>
        <p:nvSpPr>
          <p:cNvPr id="21" name="Text 16"/>
          <p:cNvSpPr/>
          <p:nvPr/>
        </p:nvSpPr>
        <p:spPr>
          <a:xfrm>
            <a:off x="7461171" y="223373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Scale to the cloud using production WSGI servers and distributed databases for enterprise-level performance.</a:t>
            </a:r>
            <a:endParaRPr lang="en-US" sz="850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271" y="2494062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015" y="545306"/>
            <a:ext cx="6539151" cy="495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Innovators Behind the Project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686395" y="1445061"/>
            <a:ext cx="6522006" cy="1950839"/>
          </a:xfrm>
          <a:prstGeom prst="roundRect">
            <a:avLst>
              <a:gd name="adj" fmla="val 42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99874" y="1643420"/>
            <a:ext cx="594836" cy="594836"/>
          </a:xfrm>
          <a:prstGeom prst="roundRect">
            <a:avLst>
              <a:gd name="adj" fmla="val 15370767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466" y="1807012"/>
            <a:ext cx="267653" cy="26765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99874" y="2436495"/>
            <a:ext cx="2478762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cs typeface="Poppins Light" pitchFamily="34" charset="-120"/>
              </a:rPr>
              <a:t>Rama Chandra Murthy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899874" y="2865239"/>
            <a:ext cx="611028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AP23110010015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4260" y="1437561"/>
            <a:ext cx="6522125" cy="1950839"/>
          </a:xfrm>
          <a:prstGeom prst="roundRect">
            <a:avLst>
              <a:gd name="adj" fmla="val 42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7620119" y="1643420"/>
            <a:ext cx="594836" cy="594836"/>
          </a:xfrm>
          <a:prstGeom prst="roundRect">
            <a:avLst>
              <a:gd name="adj" fmla="val 15370767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3711" y="1807012"/>
            <a:ext cx="267653" cy="26765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20119" y="2436495"/>
            <a:ext cx="2478762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 err="1">
                <a:solidFill>
                  <a:srgbClr val="E5E0DF"/>
                </a:solidFill>
                <a:latin typeface="Poppins Light" pitchFamily="34" charset="0"/>
                <a:cs typeface="Poppins Light" pitchFamily="34" charset="-120"/>
              </a:rPr>
              <a:t>T.Koushik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620119" y="2865239"/>
            <a:ext cx="611040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AP23110010234</a:t>
            </a:r>
            <a:endParaRPr lang="en-US" sz="1550" dirty="0"/>
          </a:p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694015" y="3586639"/>
            <a:ext cx="6522006" cy="1950839"/>
          </a:xfrm>
          <a:prstGeom prst="roundRect">
            <a:avLst>
              <a:gd name="adj" fmla="val 42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899874" y="3792498"/>
            <a:ext cx="594836" cy="594836"/>
          </a:xfrm>
          <a:prstGeom prst="roundRect">
            <a:avLst>
              <a:gd name="adj" fmla="val 15370767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3466" y="3956090"/>
            <a:ext cx="267653" cy="26765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99874" y="4585573"/>
            <a:ext cx="2478762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 err="1">
                <a:solidFill>
                  <a:srgbClr val="E5E0DF"/>
                </a:solidFill>
                <a:latin typeface="Poppins Light" pitchFamily="34" charset="0"/>
                <a:cs typeface="Poppins Light" pitchFamily="34" charset="-120"/>
              </a:rPr>
              <a:t>Chv.Akhilesh</a:t>
            </a: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cs typeface="Poppins Light" pitchFamily="34" charset="-120"/>
              </a:rPr>
              <a:t> Krishna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899874" y="5014317"/>
            <a:ext cx="611028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AP23110010248</a:t>
            </a:r>
            <a:endParaRPr lang="en-US" sz="1550" dirty="0"/>
          </a:p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414260" y="3586639"/>
            <a:ext cx="6522125" cy="1950839"/>
          </a:xfrm>
          <a:prstGeom prst="roundRect">
            <a:avLst>
              <a:gd name="adj" fmla="val 42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7620119" y="3792498"/>
            <a:ext cx="594836" cy="594836"/>
          </a:xfrm>
          <a:prstGeom prst="roundRect">
            <a:avLst>
              <a:gd name="adj" fmla="val 15370767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3711" y="3956090"/>
            <a:ext cx="267653" cy="26765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20119" y="4585573"/>
            <a:ext cx="2478762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cs typeface="Poppins Light" pitchFamily="34" charset="-120"/>
              </a:rPr>
              <a:t>Sairam Karthik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7620119" y="5014317"/>
            <a:ext cx="611040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AP23110010386</a:t>
            </a:r>
            <a:endParaRPr lang="en-US" sz="1550" dirty="0"/>
          </a:p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23" name="Shape 17"/>
          <p:cNvSpPr/>
          <p:nvPr/>
        </p:nvSpPr>
        <p:spPr>
          <a:xfrm>
            <a:off x="694015" y="5735717"/>
            <a:ext cx="13242369" cy="1950839"/>
          </a:xfrm>
          <a:prstGeom prst="roundRect">
            <a:avLst>
              <a:gd name="adj" fmla="val 42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Shape 18"/>
          <p:cNvSpPr/>
          <p:nvPr/>
        </p:nvSpPr>
        <p:spPr>
          <a:xfrm>
            <a:off x="899874" y="5941576"/>
            <a:ext cx="594836" cy="594836"/>
          </a:xfrm>
          <a:prstGeom prst="roundRect">
            <a:avLst>
              <a:gd name="adj" fmla="val 15370767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466" y="6105168"/>
            <a:ext cx="267653" cy="26765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899874" y="6734651"/>
            <a:ext cx="2478762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cs typeface="Poppins Light" pitchFamily="34" charset="-120"/>
              </a:rPr>
              <a:t>Chaitanya Raju</a:t>
            </a:r>
            <a:endParaRPr lang="en-US" sz="1950" dirty="0"/>
          </a:p>
        </p:txBody>
      </p:sp>
      <p:sp>
        <p:nvSpPr>
          <p:cNvPr id="27" name="Text 20"/>
          <p:cNvSpPr/>
          <p:nvPr/>
        </p:nvSpPr>
        <p:spPr>
          <a:xfrm>
            <a:off x="899874" y="7163395"/>
            <a:ext cx="12830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AP23110010470</a:t>
            </a:r>
            <a:endParaRPr lang="en-US" sz="1550" dirty="0"/>
          </a:p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66A7EBD-876D-5736-A2F1-8757E2826DFF}"/>
              </a:ext>
            </a:extLst>
          </p:cNvPr>
          <p:cNvSpPr/>
          <p:nvPr/>
        </p:nvSpPr>
        <p:spPr>
          <a:xfrm>
            <a:off x="12498625" y="7805499"/>
            <a:ext cx="2006600" cy="406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507" y="492204"/>
            <a:ext cx="7606189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Addressing the Deluge: Problem Statement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26507" y="1297662"/>
            <a:ext cx="1337738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sheer volume of digital text today creates significant challenges for information management.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07" y="1986796"/>
            <a:ext cx="6470332" cy="647033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8332" y="1992332"/>
            <a:ext cx="268486" cy="26848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122920" y="1986796"/>
            <a:ext cx="2362914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Information Overload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122920" y="2445306"/>
            <a:ext cx="5888593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Manual keyword assignment is inefficient and costly, leading to critical insights being missed in the vast sea of data.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8332" y="3381792"/>
            <a:ext cx="268486" cy="26848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122920" y="3376255"/>
            <a:ext cx="2330529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Complex Keyphrases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8122920" y="3834765"/>
            <a:ext cx="5888593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Simple models often fail to capture multi-word keyphrases like "artificial intelligence," reducing content discoverability.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8332" y="4771251"/>
            <a:ext cx="268486" cy="26848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122920" y="4765715"/>
            <a:ext cx="2237661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Accessibility Gap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8122920" y="5224224"/>
            <a:ext cx="5888593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Existing keyword extraction tools are often complex, requiring technical expertise and limiting their use for non-experts.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ED8891-C5E7-05E8-91B8-173EACFE861B}"/>
              </a:ext>
            </a:extLst>
          </p:cNvPr>
          <p:cNvSpPr/>
          <p:nvPr/>
        </p:nvSpPr>
        <p:spPr>
          <a:xfrm>
            <a:off x="12498625" y="7805499"/>
            <a:ext cx="2006600" cy="406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7324"/>
            <a:ext cx="1031831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Objectives: Crafting a Smarter Solution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467928"/>
            <a:ext cx="4196358" cy="2402324"/>
          </a:xfrm>
          <a:prstGeom prst="roundRect">
            <a:avLst>
              <a:gd name="adj" fmla="val 2266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28224" y="2702362"/>
            <a:ext cx="36892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Algorithm Implementation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19278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 TF-IDF for accurate keyword extraction.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467928"/>
            <a:ext cx="4196358" cy="2402324"/>
          </a:xfrm>
          <a:prstGeom prst="roundRect">
            <a:avLst>
              <a:gd name="adj" fmla="val 2266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451396" y="2702362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Web Application Development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547110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 a Flask-based web application with a clean MVC architecture for intuitive user experience.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467928"/>
            <a:ext cx="4196358" cy="2402324"/>
          </a:xfrm>
          <a:prstGeom prst="roundRect">
            <a:avLst>
              <a:gd name="adj" fmla="val 2266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874568" y="2702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Persistence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192780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Utilize SQLite for lightweight, persistent storage of user input and analysis history.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097066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028224" y="5331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Text Classification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82191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Integrate Logistic Regression for robust classification of input text, enhancing categorization.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5097066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662982" y="5331500"/>
            <a:ext cx="31661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582191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 a simple, intuitive interface with comprehensive visualization support, such as word clouds and ranked lists.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674375-E3C5-C1AD-92F6-F0F43889DEB7}"/>
              </a:ext>
            </a:extLst>
          </p:cNvPr>
          <p:cNvSpPr/>
          <p:nvPr/>
        </p:nvSpPr>
        <p:spPr>
          <a:xfrm>
            <a:off x="12498625" y="7749818"/>
            <a:ext cx="2006600" cy="406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9437846" cy="565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Proposed Solution: An Integrated Workflow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2361" y="1641277"/>
            <a:ext cx="1304567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web application combines statistical NLP techniques with supervised learning to offer a comprehensive text analysis solution.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16" y="2258258"/>
            <a:ext cx="12627769" cy="473844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85504" y="3465226"/>
            <a:ext cx="652266" cy="6522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204376" y="5846405"/>
            <a:ext cx="1904618" cy="366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Store Results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7598" y="3466449"/>
            <a:ext cx="652266" cy="6522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04037" y="5662956"/>
            <a:ext cx="1904617" cy="733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Classification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0305" y="3466449"/>
            <a:ext cx="652266" cy="65226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16743" y="5662956"/>
            <a:ext cx="1904617" cy="733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TF-IDF Extraction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23011" y="3466449"/>
            <a:ext cx="652266" cy="65226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029449" y="5662956"/>
            <a:ext cx="1904617" cy="733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Preprocessing</a:t>
            </a:r>
            <a:endParaRPr lang="en-US" sz="13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22671" y="3466449"/>
            <a:ext cx="652266" cy="65226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589973" y="5846405"/>
            <a:ext cx="1904617" cy="366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 Input</a:t>
            </a:r>
            <a:endParaRPr lang="en-US" sz="1350" dirty="0"/>
          </a:p>
        </p:txBody>
      </p:sp>
      <p:sp>
        <p:nvSpPr>
          <p:cNvPr id="15" name="Text 7"/>
          <p:cNvSpPr/>
          <p:nvPr/>
        </p:nvSpPr>
        <p:spPr>
          <a:xfrm>
            <a:off x="792361" y="7251383"/>
            <a:ext cx="1304567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structured approach ensures accuracy, efficiency, and clarity from input to insightful output.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60AA57-D927-40DA-62E5-444D81C31FCB}"/>
              </a:ext>
            </a:extLst>
          </p:cNvPr>
          <p:cNvSpPr/>
          <p:nvPr/>
        </p:nvSpPr>
        <p:spPr>
          <a:xfrm>
            <a:off x="12498625" y="7613690"/>
            <a:ext cx="2006600" cy="59820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463" y="368856"/>
            <a:ext cx="430803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Methodology &amp; Data Foundation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469463" y="1039297"/>
            <a:ext cx="2012037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Dataset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469463" y="1424821"/>
            <a:ext cx="6682145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Single-document inputs provided by the user for on-the-fly analysis.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69463" y="1686401"/>
            <a:ext cx="6682145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 extensive external corpus supports TF-IDF IDF scoring, ensuring robust term weighting.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69463" y="1947982"/>
            <a:ext cx="6682145" cy="429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carefully curated labeled dataset of </a:t>
            </a:r>
            <a:r>
              <a:rPr lang="en-US" sz="10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1000 Tech vs. Non-Tech articles</a:t>
            </a: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was used to train and validate our Logistic Regression model.</a:t>
            </a:r>
            <a:endParaRPr lang="en-US" sz="10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63" y="2528173"/>
            <a:ext cx="6682145" cy="668214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86412" y="1039297"/>
            <a:ext cx="2012037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Methodology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486412" y="1441609"/>
            <a:ext cx="13406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7486412" y="1654254"/>
            <a:ext cx="6682145" cy="15240"/>
          </a:xfrm>
          <a:prstGeom prst="rect">
            <a:avLst/>
          </a:prstGeom>
          <a:solidFill>
            <a:srgbClr val="F2F2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486412" y="1751767"/>
            <a:ext cx="1676757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Preprocessing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486412" y="2095381"/>
            <a:ext cx="6682145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Rigorous lowercasing, noise removal, tokenization, and stop-word filtering prepare text for analysis.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7486412" y="2544604"/>
            <a:ext cx="13406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7486412" y="2757249"/>
            <a:ext cx="6682145" cy="15240"/>
          </a:xfrm>
          <a:prstGeom prst="rect">
            <a:avLst/>
          </a:prstGeom>
          <a:solidFill>
            <a:srgbClr val="F2F2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7486412" y="2854762"/>
            <a:ext cx="1676757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TF-IDF Scoring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486412" y="3198376"/>
            <a:ext cx="6682145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Vectorized scoring of token importance identifies high-value individual terms across the corpus.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7486412" y="3647599"/>
            <a:ext cx="13406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050" dirty="0"/>
          </a:p>
        </p:txBody>
      </p:sp>
      <p:sp>
        <p:nvSpPr>
          <p:cNvPr id="18" name="Shape 15"/>
          <p:cNvSpPr/>
          <p:nvPr/>
        </p:nvSpPr>
        <p:spPr>
          <a:xfrm>
            <a:off x="7486412" y="3860244"/>
            <a:ext cx="6682145" cy="15240"/>
          </a:xfrm>
          <a:prstGeom prst="rect">
            <a:avLst/>
          </a:prstGeom>
          <a:solidFill>
            <a:srgbClr val="F2F2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7486412" y="3957757"/>
            <a:ext cx="1676757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Logistic Regression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7486412" y="4301371"/>
            <a:ext cx="6682145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Text classification is performed using TF-IDF vectors as features, providing robust content categorization.</a:t>
            </a:r>
            <a:endParaRPr lang="en-US" sz="10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1EBDA9-AAF4-71B3-BF3D-AEC3564B96B6}"/>
              </a:ext>
            </a:extLst>
          </p:cNvPr>
          <p:cNvSpPr/>
          <p:nvPr/>
        </p:nvSpPr>
        <p:spPr>
          <a:xfrm>
            <a:off x="12498625" y="7650480"/>
            <a:ext cx="2006600" cy="5614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9813"/>
            <a:ext cx="876419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Technologies Powering Our Application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804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solution leverages a modern tech stack, ensuring efficiency, scalability, and ease of use.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998470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133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Python 3.x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3623548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Core language for NLP &amp; ML algorithms.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998470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07348" y="3133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Flask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07348" y="3623548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Lightweight backend web framework.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440079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44253" y="4574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SQLite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644253" y="5065157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Serverless database for history storage.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440079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07348" y="4574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Scikit-learn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07348" y="5065157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Key for TF-IDF and Logistic Regression.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881688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44253" y="601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HTML5, CSS, Jinja2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1644253" y="6506766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Frontend for dynamic and responsive user interfaces.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217FD2-D903-D473-8050-2132D8AA9CBC}"/>
              </a:ext>
            </a:extLst>
          </p:cNvPr>
          <p:cNvSpPr/>
          <p:nvPr/>
        </p:nvSpPr>
        <p:spPr>
          <a:xfrm>
            <a:off x="12498625" y="7645400"/>
            <a:ext cx="2006600" cy="5664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9592"/>
            <a:ext cx="987480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Performance at a Glance: Results &amp; Findings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520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application demonstrates strong performance in both extraction accuracy and operational efficiency.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65063"/>
            <a:ext cx="392727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Extraction Performance</a:t>
            </a:r>
            <a:endParaRPr lang="en-US" sz="2650" dirty="0"/>
          </a:p>
        </p:txBody>
      </p:sp>
      <p:sp>
        <p:nvSpPr>
          <p:cNvPr id="5" name="Shape 3"/>
          <p:cNvSpPr/>
          <p:nvPr/>
        </p:nvSpPr>
        <p:spPr>
          <a:xfrm>
            <a:off x="793790" y="4045506"/>
            <a:ext cx="6244709" cy="2184440"/>
          </a:xfrm>
          <a:prstGeom prst="roundRect">
            <a:avLst>
              <a:gd name="adj" fmla="val 6698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763310" y="4045506"/>
            <a:ext cx="121920" cy="218444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1142524" y="4302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TF-IDF Strength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42524" y="4883944"/>
            <a:ext cx="563868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Robust in identifying statistically important single terms, though it naturally separates phrases into individual words.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65063"/>
            <a:ext cx="351972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Classification Results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4158853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94.2%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7672149" y="5190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Training Accuracy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863620" y="4158853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91.5%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936248" y="5190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Testing Accuracy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99521" y="58001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model exhibits strong probability calibration through its sigmoid function, ensuring reliable classifications.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C2C646-F2C7-168E-204A-C224B0C37318}"/>
              </a:ext>
            </a:extLst>
          </p:cNvPr>
          <p:cNvSpPr/>
          <p:nvPr/>
        </p:nvSpPr>
        <p:spPr>
          <a:xfrm>
            <a:off x="12498625" y="7554755"/>
            <a:ext cx="2006600" cy="65714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507" y="492204"/>
            <a:ext cx="9241750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System Performance: Efficiency and Responsiveness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26507" y="1297662"/>
            <a:ext cx="1337738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Designed for optimal resource utilization, our application delivers fast and efficient processing.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07" y="1986796"/>
            <a:ext cx="6470332" cy="647033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41181" y="2076212"/>
            <a:ext cx="178951" cy="178951"/>
          </a:xfrm>
          <a:prstGeom prst="roundRect">
            <a:avLst>
              <a:gd name="adj" fmla="val 2554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737991" y="2076212"/>
            <a:ext cx="178951" cy="178951"/>
          </a:xfrm>
          <a:prstGeom prst="roundRect">
            <a:avLst>
              <a:gd name="adj" fmla="val 2554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7934801" y="2076212"/>
            <a:ext cx="178951" cy="178951"/>
          </a:xfrm>
          <a:prstGeom prst="roundRect">
            <a:avLst>
              <a:gd name="adj" fmla="val 2554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8131612" y="2076212"/>
            <a:ext cx="178951" cy="178951"/>
          </a:xfrm>
          <a:prstGeom prst="roundRect">
            <a:avLst>
              <a:gd name="adj" fmla="val 2554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8328422" y="2076212"/>
            <a:ext cx="178951" cy="178951"/>
          </a:xfrm>
          <a:prstGeom prst="roundRect">
            <a:avLst>
              <a:gd name="adj" fmla="val 2554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8641556" y="2053828"/>
            <a:ext cx="567809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0.45s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2478762"/>
            <a:ext cx="2237661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Processing Time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41181" y="2937272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Average time per 1000-word input, ensuring rapid analysis.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541181" y="3671173"/>
            <a:ext cx="178951" cy="178951"/>
          </a:xfrm>
          <a:prstGeom prst="roundRect">
            <a:avLst>
              <a:gd name="adj" fmla="val 255489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7737991" y="3671173"/>
            <a:ext cx="178951" cy="178951"/>
          </a:xfrm>
          <a:prstGeom prst="roundRect">
            <a:avLst>
              <a:gd name="adj" fmla="val 255489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2"/>
          <p:cNvSpPr/>
          <p:nvPr/>
        </p:nvSpPr>
        <p:spPr>
          <a:xfrm>
            <a:off x="7934801" y="3671173"/>
            <a:ext cx="178951" cy="178951"/>
          </a:xfrm>
          <a:prstGeom prst="roundRect">
            <a:avLst>
              <a:gd name="adj" fmla="val 255489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8131612" y="3671173"/>
            <a:ext cx="178951" cy="178951"/>
          </a:xfrm>
          <a:prstGeom prst="roundRect">
            <a:avLst>
              <a:gd name="adj" fmla="val 255489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8328422" y="3671173"/>
            <a:ext cx="178951" cy="178951"/>
          </a:xfrm>
          <a:prstGeom prst="roundRect">
            <a:avLst>
              <a:gd name="adj" fmla="val 255489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8641556" y="3648789"/>
            <a:ext cx="837009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&lt; 100MB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41181" y="4073723"/>
            <a:ext cx="2237661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Memory Usage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541181" y="4532233"/>
            <a:ext cx="6470332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Efficient memory footprint, making it suitable for various deployment environments.</a:t>
            </a:r>
            <a:endParaRPr lang="en-US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3A0CB5-3959-5821-DF76-57CAF3B86333}"/>
              </a:ext>
            </a:extLst>
          </p:cNvPr>
          <p:cNvSpPr/>
          <p:nvPr/>
        </p:nvSpPr>
        <p:spPr>
          <a:xfrm>
            <a:off x="12498625" y="7638970"/>
            <a:ext cx="2006600" cy="5729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705</Words>
  <Application>Microsoft Office PowerPoint</Application>
  <PresentationFormat>Custom</PresentationFormat>
  <Paragraphs>113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Poppins Light</vt:lpstr>
      <vt:lpstr>Roboto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akhilesh krishna</cp:lastModifiedBy>
  <cp:revision>1</cp:revision>
  <cp:lastPrinted>2025-11-30T16:35:33Z</cp:lastPrinted>
  <dcterms:created xsi:type="dcterms:W3CDTF">2025-11-30T16:33:37Z</dcterms:created>
  <dcterms:modified xsi:type="dcterms:W3CDTF">2025-11-30T16:49:30Z</dcterms:modified>
</cp:coreProperties>
</file>